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tags/tag3.xml" ContentType="application/vnd.openxmlformats-officedocument.presentationml.tags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tags/tag5.xml" ContentType="application/vnd.openxmlformats-officedocument.presentationml.tags+xml"/>
  <Override PartName="/ppt/notesSlides/notesSlide11.xml" ContentType="application/vnd.openxmlformats-officedocument.presentationml.notesSlide+xml"/>
  <Override PartName="/ppt/tags/tag6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92" r:id="rId1"/>
  </p:sldMasterIdLst>
  <p:notesMasterIdLst>
    <p:notesMasterId r:id="rId15"/>
  </p:notesMasterIdLst>
  <p:handoutMasterIdLst>
    <p:handoutMasterId r:id="rId16"/>
  </p:handoutMasterIdLst>
  <p:sldIdLst>
    <p:sldId id="311" r:id="rId2"/>
    <p:sldId id="304" r:id="rId3"/>
    <p:sldId id="323" r:id="rId4"/>
    <p:sldId id="324" r:id="rId5"/>
    <p:sldId id="295" r:id="rId6"/>
    <p:sldId id="312" r:id="rId7"/>
    <p:sldId id="334" r:id="rId8"/>
    <p:sldId id="336" r:id="rId9"/>
    <p:sldId id="335" r:id="rId10"/>
    <p:sldId id="337" r:id="rId11"/>
    <p:sldId id="338" r:id="rId12"/>
    <p:sldId id="339" r:id="rId13"/>
    <p:sldId id="340" r:id="rId14"/>
  </p:sldIdLst>
  <p:sldSz cx="12198350" cy="6858000"/>
  <p:notesSz cx="6950075" cy="9236075"/>
  <p:defaultTextStyle>
    <a:defPPr>
      <a:defRPr lang="en-I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4C4CD"/>
    <a:srgbClr val="747480"/>
    <a:srgbClr val="FFE600"/>
    <a:srgbClr val="2E2E38"/>
    <a:srgbClr val="808080"/>
    <a:srgbClr val="000000"/>
    <a:srgbClr val="FF9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1" autoAdjust="0"/>
    <p:restoredTop sz="73655" autoAdjust="0"/>
  </p:normalViewPr>
  <p:slideViewPr>
    <p:cSldViewPr snapToGrid="0" snapToObjects="1">
      <p:cViewPr varScale="1">
        <p:scale>
          <a:sx n="53" d="100"/>
          <a:sy n="53" d="100"/>
        </p:scale>
        <p:origin x="14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28D2BC9-77F0-487D-8265-FE90EFBD3D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E73F9-A2C8-47B0-9AA2-F2BE5DBA01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1B4DB20-D4BA-4969-84D1-011811A71462}" type="datetimeFigureOut">
              <a:rPr lang="en-GB"/>
              <a:pPr>
                <a:defRPr/>
              </a:pPr>
              <a:t>25/07/2020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DABFEF-2CD3-485C-9890-D4D0E441E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4A0C3-0F27-483B-9723-62AEB327DD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6E3A670C-CDD6-41D6-A0CB-FE9C93A565D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648455-CA36-47B4-8A78-15122E004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AF233F-8352-4BBB-BC1B-0B19E15E642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5FBBAFE9-B2B5-4D92-B3B4-68426DECE8FA}" type="datetimeFigureOut">
              <a:rPr lang="en-GB"/>
              <a:pPr>
                <a:defRPr/>
              </a:pPr>
              <a:t>25/07/2020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C905A2A-0BE9-474D-9C45-DB633D4E677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93700" y="692150"/>
            <a:ext cx="616267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648BD0-0AC9-4979-B663-7D9F01C33F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9A4AB-76FC-451D-98B2-BC3AAF35CA2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E79AC-5718-4E40-8726-1C0F486BC9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DAD285C7-E723-4C72-B6FF-41805A4EC5D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sz="1200" kern="1200">
              <a:solidFill>
                <a:schemeClr val="tx1"/>
              </a:solidFill>
              <a:effectLst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285C7-E723-4C72-B6FF-41805A4EC5DD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5901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10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16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 sz="1200" kern="120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11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260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89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So today in this video we learnt various C++ programs for the given problem using arrays.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IN" sz="1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Where do we use arrays ?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IN" sz="1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Arrays are used to implement mathemati</a:t>
            </a:r>
            <a:r>
              <a:rPr lang="en-IN" sz="1200" kern="120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cal vectors and matrices, as well as other kinds of rectangular tables. </a:t>
            </a:r>
          </a:p>
          <a:p>
            <a:r>
              <a:rPr lang="en-IN" sz="1200" kern="120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Whenever we need to keep track of an ordered list of items, you'll use an array: a list of songs, a list of each keystroke a user clicks.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IN" sz="1200" kern="120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“Now let’s take the quiz……”</a:t>
            </a:r>
          </a:p>
          <a:p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13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868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3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38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z="1200" kern="1200">
              <a:solidFill>
                <a:schemeClr val="tx1"/>
              </a:solidFill>
              <a:effectLst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480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285C7-E723-4C72-B6FF-41805A4EC5DD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49389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285C7-E723-4C72-B6FF-41805A4EC5DD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4511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7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658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923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9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798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6190866D-5C12-4D90-8F18-630549C3E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5">
            <a:extLst>
              <a:ext uri="{FF2B5EF4-FFF2-40B4-BE49-F238E27FC236}">
                <a16:creationId xmlns:a16="http://schemas.microsoft.com/office/drawing/2014/main" id="{10769AC8-C31B-48FA-AD66-FF2EFADB6399}"/>
              </a:ext>
            </a:extLst>
          </p:cNvPr>
          <p:cNvSpPr>
            <a:spLocks noChangeAspect="1" noChangeArrowheads="1"/>
          </p:cNvSpPr>
          <p:nvPr/>
        </p:nvSpPr>
        <p:spPr bwMode="gray"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endParaRPr lang="en-GB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D21AC35C-ED46-4E84-90C9-A4E4D2117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306FE6B-2888-42EC-9409-22E0C44C3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5579" y="1476597"/>
            <a:ext cx="5422755" cy="860400"/>
          </a:xfrm>
        </p:spPr>
        <p:txBody>
          <a:bodyPr/>
          <a:lstStyle>
            <a:lvl1pPr>
              <a:defRPr sz="30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2FC3DF6-2861-4293-9E33-F3E405EF9F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5580" y="2422865"/>
            <a:ext cx="5422755" cy="3912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 sz="16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8706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52404CBD-5A89-410C-99E1-3D03B0BC5BFE}"/>
              </a:ext>
            </a:extLst>
          </p:cNvPr>
          <p:cNvSpPr txBox="1">
            <a:spLocks/>
          </p:cNvSpPr>
          <p:nvPr/>
        </p:nvSpPr>
        <p:spPr>
          <a:xfrm>
            <a:off x="477838" y="1489075"/>
            <a:ext cx="2338387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1200" dirty="0">
                <a:solidFill>
                  <a:srgbClr val="0070C0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350" y="2526765"/>
            <a:ext cx="5292000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8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3350" y="4632765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0070C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3350" y="4971442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0070C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966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CC822E6-69C2-4C93-B904-10BDBBD8B48A}"/>
              </a:ext>
            </a:extLst>
          </p:cNvPr>
          <p:cNvSpPr txBox="1">
            <a:spLocks/>
          </p:cNvSpPr>
          <p:nvPr/>
        </p:nvSpPr>
        <p:spPr>
          <a:xfrm>
            <a:off x="4929188" y="979488"/>
            <a:ext cx="2339975" cy="882650"/>
          </a:xfrm>
          <a:prstGeom prst="rect">
            <a:avLst/>
          </a:prstGeom>
        </p:spPr>
        <p:txBody>
          <a:bodyPr lIns="0" tIns="0" rIns="0" bIns="0"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1200" dirty="0">
                <a:solidFill>
                  <a:srgbClr val="0070C0"/>
                </a:solidFill>
                <a:latin typeface="Georgia" panose="02040502050405020303" pitchFamily="18" charset="0"/>
              </a:rPr>
              <a:t>“ 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3175" y="2060235"/>
            <a:ext cx="5292000" cy="3025522"/>
          </a:xfrm>
        </p:spPr>
        <p:txBody>
          <a:bodyPr>
            <a:noAutofit/>
          </a:bodyPr>
          <a:lstStyle>
            <a:lvl1pPr marL="0" indent="0" algn="ctr">
              <a:buNone/>
              <a:defRPr lang="en-US" sz="28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53175" y="5506678"/>
            <a:ext cx="5292000" cy="316838"/>
          </a:xfrm>
        </p:spPr>
        <p:txBody>
          <a:bodyPr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53175" y="5818717"/>
            <a:ext cx="5292000" cy="316838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4772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7180" y="0"/>
            <a:ext cx="5971170" cy="68580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IN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7221" y="2578743"/>
            <a:ext cx="4537959" cy="1055708"/>
          </a:xfrm>
        </p:spPr>
        <p:txBody>
          <a:bodyPr/>
          <a:lstStyle>
            <a:lvl1pPr marL="0" indent="0">
              <a:buNone/>
              <a:defRPr sz="3000"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221" y="3840384"/>
            <a:ext cx="4537959" cy="1055708"/>
          </a:xfrm>
        </p:spPr>
        <p:txBody>
          <a:bodyPr/>
          <a:lstStyle>
            <a:lvl1pPr marL="0" indent="0">
              <a:buNone/>
              <a:defRPr sz="1600"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0418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10">
            <a:extLst>
              <a:ext uri="{FF2B5EF4-FFF2-40B4-BE49-F238E27FC236}">
                <a16:creationId xmlns:a16="http://schemas.microsoft.com/office/drawing/2014/main" id="{A3682031-9B01-486C-8C1F-97EE3B233B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8DA108F2-13C3-488B-84E0-54E3FCC0F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917" y="1137920"/>
            <a:ext cx="4957505" cy="4267457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table</a:t>
            </a:r>
            <a:endParaRPr lang="en-IN" noProof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33461" y="3813288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33461" y="4055931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23008" y="1137920"/>
            <a:ext cx="5465425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23008" y="1635009"/>
            <a:ext cx="5465425" cy="161155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96150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E46E2137-6810-4311-B9FD-282909F96F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92168F1F-8BDB-4CA7-BF41-1748218A9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616">
              <a:defRPr>
                <a:solidFill>
                  <a:schemeClr val="bg1"/>
                </a:solidFill>
              </a:defRPr>
            </a:lvl2pPr>
            <a:lvl3pPr marL="713232">
              <a:defRPr>
                <a:solidFill>
                  <a:schemeClr val="bg1"/>
                </a:solidFill>
              </a:defRPr>
            </a:lvl3pPr>
            <a:lvl4pPr marL="1069848">
              <a:defRPr>
                <a:solidFill>
                  <a:schemeClr val="bg1"/>
                </a:solidFill>
              </a:defRPr>
            </a:lvl4pPr>
            <a:lvl5pPr marL="1426464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311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>
            <a:extLst>
              <a:ext uri="{FF2B5EF4-FFF2-40B4-BE49-F238E27FC236}">
                <a16:creationId xmlns:a16="http://schemas.microsoft.com/office/drawing/2014/main" id="{1E7F6A65-B541-4706-B5A6-2E37F66B0C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CFD09201-3768-419C-AC3C-403F2B919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798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0">
            <a:extLst>
              <a:ext uri="{FF2B5EF4-FFF2-40B4-BE49-F238E27FC236}">
                <a16:creationId xmlns:a16="http://schemas.microsoft.com/office/drawing/2014/main" id="{7C1AA530-8076-4279-9015-B49F476CBCA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410688F-DF3B-4046-A320-26767BEB9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91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82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001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>
            <a:extLst>
              <a:ext uri="{FF2B5EF4-FFF2-40B4-BE49-F238E27FC236}">
                <a16:creationId xmlns:a16="http://schemas.microsoft.com/office/drawing/2014/main" id="{1CB4BD2E-8584-41AD-9B7F-09EA1C0A205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7574DB-9E97-48EA-B8CA-68E4CCD10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632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918" y="1137920"/>
            <a:ext cx="5393208" cy="640800"/>
          </a:xfrm>
        </p:spPr>
        <p:txBody>
          <a:bodyPr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9632" y="1137920"/>
            <a:ext cx="5393208" cy="640800"/>
          </a:xfrm>
        </p:spPr>
        <p:txBody>
          <a:bodyPr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55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5F4F22EF-7F13-4CC2-9428-0F14CDA81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7427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C5BEE64E-3DF1-48CE-AC84-590398D45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64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664FF9D4-E241-4C50-85EE-01EB2E5F9231}"/>
              </a:ext>
            </a:extLst>
          </p:cNvPr>
          <p:cNvSpPr>
            <a:spLocks noChangeAspect="1" noChangeArrowheads="1"/>
          </p:cNvSpPr>
          <p:nvPr/>
        </p:nvSpPr>
        <p:spPr bwMode="gray"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endParaRPr lang="en-GB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C1E8-4AC6-47C6-820B-7887EC58FDE4}"/>
              </a:ext>
            </a:extLst>
          </p:cNvPr>
          <p:cNvCxnSpPr>
            <a:cxnSpLocks/>
          </p:cNvCxnSpPr>
          <p:nvPr/>
        </p:nvCxnSpPr>
        <p:spPr>
          <a:xfrm>
            <a:off x="1333500" y="5708650"/>
            <a:ext cx="8121650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EAA745D-3F94-4D2D-A905-ED82A573C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r>
              <a:rPr lang="en-GB" altLang="en-US" sz="1200">
                <a:solidFill>
                  <a:srgbClr val="82829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Written by</a:t>
            </a:r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F8E30689-428E-4010-B27B-AF9AF9A42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184" y="6019189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184" y="6216807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29A5E1BC-8F6B-43EF-9FF6-8242E7708B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55923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F4EA33AD-CBDB-48A1-AEEA-544B0736F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481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EA279187-0CB2-4DC7-943C-D4362C30D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336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6F04F3F1-517F-4C7F-A737-A8EFBBF7F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001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014E3C34-4979-458C-8D05-971400E5C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8350" cy="68580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/>
              <a:t>Click icon to add media</a:t>
            </a:r>
            <a:endParaRPr lang="en-IN" noProof="0" dirty="0"/>
          </a:p>
        </p:txBody>
      </p:sp>
    </p:spTree>
    <p:extLst>
      <p:ext uri="{BB962C8B-B14F-4D97-AF65-F5344CB8AC3E}">
        <p14:creationId xmlns:p14="http://schemas.microsoft.com/office/powerpoint/2010/main" val="32959692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F6A1CCAA-62F3-42F3-AE0C-049C78F8B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98126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8E26AD8D-006B-49A1-BC56-FD716AF7D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063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9C6D3C4-C51F-4452-93E4-F84D097B1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21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50A2E552-7B1C-4B05-898F-49D3F9C6B3C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4C67AD04-3383-4580-9338-A7DF7815E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28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>
            <a:extLst>
              <a:ext uri="{FF2B5EF4-FFF2-40B4-BE49-F238E27FC236}">
                <a16:creationId xmlns:a16="http://schemas.microsoft.com/office/drawing/2014/main" id="{E5703958-34F3-454D-8EF6-EB23F80EF29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3EF28F24-D056-4D3B-9BFC-025990028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492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0">
            <a:extLst>
              <a:ext uri="{FF2B5EF4-FFF2-40B4-BE49-F238E27FC236}">
                <a16:creationId xmlns:a16="http://schemas.microsoft.com/office/drawing/2014/main" id="{24F99DFD-19C9-4EF4-91DD-F66E888AE39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7724775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241ED2E9-4248-4154-9229-FFC4B5EFB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9120" y="1"/>
            <a:ext cx="3999231" cy="6156104"/>
          </a:xfrm>
        </p:spPr>
        <p:txBody>
          <a:bodyPr rtlCol="0">
            <a:no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IN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1"/>
            <a:ext cx="7299642" cy="8737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09918" y="2311401"/>
            <a:ext cx="3580117" cy="384470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29443" y="2311401"/>
            <a:ext cx="3580117" cy="1254759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29443" y="4236721"/>
            <a:ext cx="3580117" cy="19441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3164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>
            <a:extLst>
              <a:ext uri="{FF2B5EF4-FFF2-40B4-BE49-F238E27FC236}">
                <a16:creationId xmlns:a16="http://schemas.microsoft.com/office/drawing/2014/main" id="{6A15421E-4EA6-47DC-8FF3-DAEFA853347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95575" y="908050"/>
            <a:ext cx="889158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26E96D-1615-4414-9DA1-16DF2BB83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384460" cy="6857999"/>
          </a:xfrm>
        </p:spPr>
        <p:txBody>
          <a:bodyPr rtlCol="0">
            <a:no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IN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5293" y="1137921"/>
            <a:ext cx="2742882" cy="5018184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727083" y="1137921"/>
            <a:ext cx="2803842" cy="501818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8819832" y="1137921"/>
            <a:ext cx="2768600" cy="2796151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152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8FF74327-EE18-4A93-B4DE-D5246508268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69EAAF37-DD52-4A13-A27E-96519A025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05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2800" y="2851522"/>
            <a:ext cx="4447800" cy="1202318"/>
          </a:xfrm>
        </p:spPr>
        <p:txBody>
          <a:bodyPr rtlCol="0" anchor="ctr">
            <a:noAutofit/>
          </a:bodyPr>
          <a:lstStyle>
            <a:lvl1pPr marL="0" indent="0">
              <a:buNone/>
              <a:defRPr kumimoji="0" lang="en-IN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0548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AF6FD9-93E7-4137-B753-0696755BD1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D461262-9323-465C-9C51-8777B5578C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45CFA693-E91B-43CC-B5B8-0AF459F62896}"/>
              </a:ext>
            </a:extLst>
          </p:cNvPr>
          <p:cNvSpPr txBox="1">
            <a:spLocks/>
          </p:cNvSpPr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7DBDBB20-DA7B-4EA8-9594-84A1D3A4EA29}" type="datetime3"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25 July 2020</a:t>
            </a:fld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E9F31D67-E59D-488B-A418-10B47029E471}"/>
              </a:ext>
            </a:extLst>
          </p:cNvPr>
          <p:cNvSpPr txBox="1">
            <a:spLocks/>
          </p:cNvSpPr>
          <p:nvPr/>
        </p:nvSpPr>
        <p:spPr>
          <a:xfrm>
            <a:off x="3162300" y="6470650"/>
            <a:ext cx="3086100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Maharashtra State Board of Technical Education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FA0C3EA0-3C85-4236-8D60-88634AF47AD8}"/>
              </a:ext>
            </a:extLst>
          </p:cNvPr>
          <p:cNvSpPr txBox="1">
            <a:spLocks/>
          </p:cNvSpPr>
          <p:nvPr/>
        </p:nvSpPr>
        <p:spPr>
          <a:xfrm>
            <a:off x="609600" y="6470650"/>
            <a:ext cx="663575" cy="18097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r>
              <a:rPr lang="en-GB" altLang="en-US" sz="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Page </a:t>
            </a:r>
            <a:fld id="{D64FE80A-C4D7-4CFF-974C-7AE2B3211A04}" type="slidenum">
              <a:rPr lang="en-IN" altLang="en-US" sz="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pPr eaLnBrk="1" hangingPunct="1"/>
              <a:t>‹#›</a:t>
            </a:fld>
            <a:endParaRPr lang="en-US" altLang="en-US" sz="80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27" r:id="rId9"/>
    <p:sldLayoutId id="2147484038" r:id="rId10"/>
    <p:sldLayoutId id="2147484039" r:id="rId11"/>
    <p:sldLayoutId id="2147484028" r:id="rId12"/>
    <p:sldLayoutId id="2147484040" r:id="rId13"/>
    <p:sldLayoutId id="2147484041" r:id="rId14"/>
    <p:sldLayoutId id="2147484042" r:id="rId15"/>
    <p:sldLayoutId id="2147484043" r:id="rId16"/>
    <p:sldLayoutId id="2147484044" r:id="rId17"/>
    <p:sldLayoutId id="2147484045" r:id="rId18"/>
    <p:sldLayoutId id="2147484046" r:id="rId19"/>
    <p:sldLayoutId id="2147484047" r:id="rId20"/>
    <p:sldLayoutId id="2147484048" r:id="rId21"/>
    <p:sldLayoutId id="2147484049" r:id="rId22"/>
    <p:sldLayoutId id="2147484050" r:id="rId23"/>
    <p:sldLayoutId id="2147484051" r:id="rId24"/>
    <p:sldLayoutId id="2147484052" r:id="rId25"/>
  </p:sldLayoutIdLst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9pPr>
    </p:titleStyle>
    <p:bodyStyle>
      <a:lvl1pPr marL="355600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20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712788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068388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6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425575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4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1782763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2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238CC6D8-08B9-4D7E-8751-D9E7B94C062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5988" y="1476375"/>
            <a:ext cx="5422900" cy="860425"/>
          </a:xfrm>
        </p:spPr>
        <p:txBody>
          <a:bodyPr/>
          <a:lstStyle/>
          <a:p>
            <a:r>
              <a:rPr lang="en-IN" altLang="en-US" dirty="0"/>
              <a:t>CO_IF_22316</a:t>
            </a:r>
            <a:r>
              <a:rPr lang="en-IN" altLang="en-US"/>
              <a:t>_UO3</a:t>
            </a:r>
            <a:endParaRPr lang="en-IN" altLang="en-US" dirty="0"/>
          </a:p>
        </p:txBody>
      </p:sp>
      <p:sp>
        <p:nvSpPr>
          <p:cNvPr id="28675" name="Subtitle 2">
            <a:extLst>
              <a:ext uri="{FF2B5EF4-FFF2-40B4-BE49-F238E27FC236}">
                <a16:creationId xmlns:a16="http://schemas.microsoft.com/office/drawing/2014/main" id="{F827DF0D-1E8A-4A16-912E-07B0822DAF1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5988" y="2422525"/>
            <a:ext cx="5422900" cy="1374775"/>
          </a:xfrm>
        </p:spPr>
        <p:txBody>
          <a:bodyPr/>
          <a:lstStyle/>
          <a:p>
            <a:pPr fontAlgn="base"/>
            <a:r>
              <a:rPr lang="en-GB" altLang="en-US" sz="1200" dirty="0"/>
              <a:t>Prerana Jalgaonkar, Lecturer , </a:t>
            </a:r>
            <a:r>
              <a:rPr lang="en-GB" altLang="en-US" sz="1200" dirty="0" err="1"/>
              <a:t>Vidyalankar</a:t>
            </a:r>
            <a:r>
              <a:rPr lang="en-GB" altLang="en-US" sz="1200" dirty="0"/>
              <a:t> Polytechnic</a:t>
            </a:r>
          </a:p>
          <a:p>
            <a:pPr fontAlgn="base"/>
            <a:r>
              <a:rPr lang="en-IN" altLang="en-US" b="1" dirty="0"/>
              <a:t>Date: </a:t>
            </a:r>
            <a:r>
              <a:rPr lang="en-IN" altLang="en-US" b="1"/>
              <a:t>01 July 2020</a:t>
            </a:r>
            <a:endParaRPr lang="en-IN" altLang="en-US" b="1" dirty="0"/>
          </a:p>
          <a:p>
            <a:pPr lvl="0">
              <a:defRPr/>
            </a:pPr>
            <a:r>
              <a:rPr lang="en-IN" b="1" dirty="0"/>
              <a:t>MSBTE LEAD: Learning at your Doorstep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US" altLang="en-US" dirty="0"/>
              <a:t>Accessing 2-Dimensional array Elements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/>
        </p:nvGraphicFramePr>
        <p:xfrm>
          <a:off x="478560" y="1113183"/>
          <a:ext cx="10979150" cy="51490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489575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489575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43781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705291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B4BD868D-AB88-49EB-8101-728B36890E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620491"/>
            <a:ext cx="5281755" cy="43959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666C5A-4696-470F-A289-3BFBE254BC4B}"/>
              </a:ext>
            </a:extLst>
          </p:cNvPr>
          <p:cNvSpPr txBox="1"/>
          <p:nvPr/>
        </p:nvSpPr>
        <p:spPr>
          <a:xfrm>
            <a:off x="2969248" y="2774873"/>
            <a:ext cx="2821950" cy="22166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400" b="1" dirty="0">
                <a:solidFill>
                  <a:schemeClr val="accent4"/>
                </a:solidFill>
              </a:rPr>
              <a:t>// Two Rows and Two Column Array </a:t>
            </a:r>
            <a:endParaRPr lang="en-IN" sz="1400" b="1" dirty="0" err="1">
              <a:solidFill>
                <a:schemeClr val="accent4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E02DBF-B629-4837-A044-64C50D505C93}"/>
              </a:ext>
            </a:extLst>
          </p:cNvPr>
          <p:cNvSpPr txBox="1"/>
          <p:nvPr/>
        </p:nvSpPr>
        <p:spPr>
          <a:xfrm>
            <a:off x="2969248" y="3152149"/>
            <a:ext cx="2821950" cy="22166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400" b="1" dirty="0">
                <a:solidFill>
                  <a:schemeClr val="accent4"/>
                </a:solidFill>
              </a:rPr>
              <a:t>// </a:t>
            </a:r>
            <a:r>
              <a:rPr lang="en-US" sz="1400" b="1" dirty="0" err="1">
                <a:solidFill>
                  <a:schemeClr val="accent4"/>
                </a:solidFill>
              </a:rPr>
              <a:t>i</a:t>
            </a:r>
            <a:r>
              <a:rPr lang="en-US" sz="1400" b="1" dirty="0">
                <a:solidFill>
                  <a:schemeClr val="accent4"/>
                </a:solidFill>
              </a:rPr>
              <a:t> used to iterate through rows</a:t>
            </a:r>
            <a:endParaRPr lang="en-IN" sz="1400" b="1" dirty="0" err="1">
              <a:solidFill>
                <a:schemeClr val="accent4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F50A09-967D-40F7-9DA0-1937D2FC8FE5}"/>
              </a:ext>
            </a:extLst>
          </p:cNvPr>
          <p:cNvSpPr txBox="1"/>
          <p:nvPr/>
        </p:nvSpPr>
        <p:spPr>
          <a:xfrm>
            <a:off x="3250477" y="3540701"/>
            <a:ext cx="2821950" cy="22166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400" b="1" dirty="0">
                <a:solidFill>
                  <a:schemeClr val="accent4"/>
                </a:solidFill>
              </a:rPr>
              <a:t>// j used to iterate through columns</a:t>
            </a:r>
            <a:endParaRPr lang="en-IN" sz="1400" b="1" dirty="0" err="1">
              <a:solidFill>
                <a:schemeClr val="accent4"/>
              </a:solidFill>
            </a:endParaRP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1AA83DC6-FED5-48EB-A84F-7A7E307CF096}"/>
              </a:ext>
            </a:extLst>
          </p:cNvPr>
          <p:cNvSpPr/>
          <p:nvPr/>
        </p:nvSpPr>
        <p:spPr>
          <a:xfrm>
            <a:off x="1146088" y="3226651"/>
            <a:ext cx="309283" cy="849764"/>
          </a:xfrm>
          <a:prstGeom prst="leftBrace">
            <a:avLst/>
          </a:prstGeom>
          <a:ln w="38100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F8E90679-ED27-41C0-B0C9-03E32BDD678D}"/>
              </a:ext>
            </a:extLst>
          </p:cNvPr>
          <p:cNvSpPr/>
          <p:nvPr/>
        </p:nvSpPr>
        <p:spPr>
          <a:xfrm>
            <a:off x="1184885" y="4401192"/>
            <a:ext cx="309283" cy="1058314"/>
          </a:xfrm>
          <a:prstGeom prst="leftBrac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086B9B-281E-4773-ADE5-FA696EEB59BF}"/>
              </a:ext>
            </a:extLst>
          </p:cNvPr>
          <p:cNvSpPr txBox="1"/>
          <p:nvPr/>
        </p:nvSpPr>
        <p:spPr>
          <a:xfrm>
            <a:off x="1693890" y="1580185"/>
            <a:ext cx="4288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Program </a:t>
            </a:r>
            <a:r>
              <a:rPr lang="en-US" b="1">
                <a:solidFill>
                  <a:schemeClr val="accent3"/>
                </a:solidFill>
              </a:rPr>
              <a:t>of Accessing 2D Array Elements</a:t>
            </a:r>
            <a:endParaRPr lang="en-IN" b="1" dirty="0">
              <a:solidFill>
                <a:schemeClr val="accent3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51DD326-53F2-4C2D-8E86-10FF096DC0B8}"/>
              </a:ext>
            </a:extLst>
          </p:cNvPr>
          <p:cNvGrpSpPr/>
          <p:nvPr/>
        </p:nvGrpSpPr>
        <p:grpSpPr>
          <a:xfrm>
            <a:off x="3731250" y="2160104"/>
            <a:ext cx="7549681" cy="3150157"/>
            <a:chOff x="3731250" y="2160104"/>
            <a:chExt cx="7549681" cy="315015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AE8B71D-7A78-4BC4-81B2-E362ACE7EB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4060"/>
            <a:stretch/>
          </p:blipFill>
          <p:spPr>
            <a:xfrm>
              <a:off x="6153086" y="2160104"/>
              <a:ext cx="5127845" cy="264991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EBD882-AD93-46C5-941D-59241EAACBAB}"/>
                </a:ext>
              </a:extLst>
            </p:cNvPr>
            <p:cNvSpPr txBox="1"/>
            <p:nvPr/>
          </p:nvSpPr>
          <p:spPr>
            <a:xfrm>
              <a:off x="3731250" y="4905470"/>
              <a:ext cx="2160105" cy="404791"/>
            </a:xfrm>
            <a:prstGeom prst="rect">
              <a:avLst/>
            </a:prstGeom>
            <a:noFill/>
          </p:spPr>
          <p:txBody>
            <a:bodyPr wrap="square" lIns="0" tIns="36576" rIns="0" bIns="0" rtlCol="0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  <a:buClr>
                  <a:schemeClr val="accent2"/>
                </a:buClr>
                <a:buSzPct val="70000"/>
              </a:pPr>
              <a:r>
                <a:rPr lang="en-US" sz="1400" b="1" dirty="0">
                  <a:solidFill>
                    <a:schemeClr val="accent4"/>
                  </a:solidFill>
                </a:rPr>
                <a:t>// \t will give horizontal space after each elements</a:t>
              </a:r>
              <a:endParaRPr lang="en-IN" sz="1400" b="1" dirty="0" err="1">
                <a:solidFill>
                  <a:schemeClr val="accent4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992C77E-2C15-4FC5-A9C9-F453453AB409}"/>
                </a:ext>
              </a:extLst>
            </p:cNvPr>
            <p:cNvSpPr txBox="1"/>
            <p:nvPr/>
          </p:nvSpPr>
          <p:spPr>
            <a:xfrm>
              <a:off x="6992929" y="2738619"/>
              <a:ext cx="42880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accent3"/>
                  </a:solidFill>
                </a:rPr>
                <a:t>Output of Accessing 2D Array Elements</a:t>
              </a:r>
              <a:endParaRPr lang="en-IN" b="1" dirty="0">
                <a:solidFill>
                  <a:schemeClr val="accent3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4102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0" grpId="0" animBg="1"/>
      <p:bldP spid="11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US" altLang="en-US" dirty="0"/>
              <a:t>String Functions : </a:t>
            </a:r>
            <a:r>
              <a:rPr lang="en-US" altLang="en-US" dirty="0" err="1"/>
              <a:t>strcmp</a:t>
            </a:r>
            <a:r>
              <a:rPr lang="en-US" altLang="en-US" dirty="0"/>
              <a:t>()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/>
        </p:nvGraphicFramePr>
        <p:xfrm>
          <a:off x="478560" y="1113183"/>
          <a:ext cx="10979150" cy="51490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489575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489575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43781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705291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2843688B-288D-47D5-9C9F-23EBB93AED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640" y="1816884"/>
            <a:ext cx="5158214" cy="38285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8BF0E9E-C263-4E44-9636-AA36631D319E}"/>
              </a:ext>
            </a:extLst>
          </p:cNvPr>
          <p:cNvSpPr/>
          <p:nvPr/>
        </p:nvSpPr>
        <p:spPr>
          <a:xfrm>
            <a:off x="4123490" y="2269562"/>
            <a:ext cx="20374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>
                <a:solidFill>
                  <a:schemeClr val="accent4"/>
                </a:solidFill>
              </a:rPr>
              <a:t>C++ version of the classic </a:t>
            </a:r>
            <a:r>
              <a:rPr lang="en-IN" dirty="0" err="1">
                <a:solidFill>
                  <a:schemeClr val="accent4"/>
                </a:solidFill>
              </a:rPr>
              <a:t>string.h</a:t>
            </a:r>
            <a:r>
              <a:rPr lang="en-IN" dirty="0">
                <a:solidFill>
                  <a:schemeClr val="accent4"/>
                </a:solidFill>
              </a:rPr>
              <a:t> header from C.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5BDD530-8894-45DF-BC42-52C6E20ED685}"/>
              </a:ext>
            </a:extLst>
          </p:cNvPr>
          <p:cNvCxnSpPr>
            <a:cxnSpLocks/>
          </p:cNvCxnSpPr>
          <p:nvPr/>
        </p:nvCxnSpPr>
        <p:spPr>
          <a:xfrm flipH="1" flipV="1">
            <a:off x="3180522" y="2463215"/>
            <a:ext cx="976470" cy="26801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72F78EB-51FC-4939-A876-C73459627C4F}"/>
              </a:ext>
            </a:extLst>
          </p:cNvPr>
          <p:cNvCxnSpPr/>
          <p:nvPr/>
        </p:nvCxnSpPr>
        <p:spPr>
          <a:xfrm>
            <a:off x="995082" y="4047565"/>
            <a:ext cx="699247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062054D-4888-4464-8B72-CD4CEB18074E}"/>
              </a:ext>
            </a:extLst>
          </p:cNvPr>
          <p:cNvCxnSpPr>
            <a:cxnSpLocks/>
          </p:cNvCxnSpPr>
          <p:nvPr/>
        </p:nvCxnSpPr>
        <p:spPr>
          <a:xfrm>
            <a:off x="995082" y="4554072"/>
            <a:ext cx="699247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D6B6E45-94ED-458E-BCFE-D53BA6D460F6}"/>
              </a:ext>
            </a:extLst>
          </p:cNvPr>
          <p:cNvCxnSpPr>
            <a:cxnSpLocks/>
          </p:cNvCxnSpPr>
          <p:nvPr/>
        </p:nvCxnSpPr>
        <p:spPr>
          <a:xfrm>
            <a:off x="995082" y="4760261"/>
            <a:ext cx="699247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6DC2A05-55C5-4806-A581-5FE6DDE1A932}"/>
              </a:ext>
            </a:extLst>
          </p:cNvPr>
          <p:cNvSpPr txBox="1"/>
          <p:nvPr/>
        </p:nvSpPr>
        <p:spPr>
          <a:xfrm>
            <a:off x="2614847" y="1737378"/>
            <a:ext cx="3942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Program </a:t>
            </a:r>
            <a:r>
              <a:rPr lang="en-US" b="1">
                <a:solidFill>
                  <a:schemeClr val="accent3"/>
                </a:solidFill>
              </a:rPr>
              <a:t>of strcmp()</a:t>
            </a:r>
            <a:endParaRPr lang="en-IN" b="1" dirty="0">
              <a:solidFill>
                <a:schemeClr val="accent3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BF0410C-B64C-4E82-9A05-7335479227FB}"/>
              </a:ext>
            </a:extLst>
          </p:cNvPr>
          <p:cNvGrpSpPr/>
          <p:nvPr/>
        </p:nvGrpSpPr>
        <p:grpSpPr>
          <a:xfrm>
            <a:off x="995081" y="2624646"/>
            <a:ext cx="12000109" cy="2386642"/>
            <a:chOff x="995081" y="2624646"/>
            <a:chExt cx="12000109" cy="238664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4C5F702-B8BF-4E8F-A720-3E4D453A94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60934" y="2624646"/>
              <a:ext cx="5173597" cy="182808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DD1D2FB-C742-46B8-9217-086372D970DD}"/>
                </a:ext>
              </a:extLst>
            </p:cNvPr>
            <p:cNvSpPr txBox="1"/>
            <p:nvPr/>
          </p:nvSpPr>
          <p:spPr>
            <a:xfrm>
              <a:off x="9052223" y="3057053"/>
              <a:ext cx="3942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accent3"/>
                  </a:solidFill>
                </a:rPr>
                <a:t>output of strcpy()</a:t>
              </a:r>
              <a:endParaRPr lang="en-IN" b="1" dirty="0">
                <a:solidFill>
                  <a:schemeClr val="accent3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5DB1E53-7809-488D-9C9B-6C8E6797526C}"/>
                </a:ext>
              </a:extLst>
            </p:cNvPr>
            <p:cNvCxnSpPr>
              <a:cxnSpLocks/>
            </p:cNvCxnSpPr>
            <p:nvPr/>
          </p:nvCxnSpPr>
          <p:spPr>
            <a:xfrm>
              <a:off x="995081" y="5011288"/>
              <a:ext cx="699247" cy="0"/>
            </a:xfrm>
            <a:prstGeom prst="straightConnector1">
              <a:avLst/>
            </a:prstGeom>
            <a:ln w="38100">
              <a:solidFill>
                <a:schemeClr val="accent4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5942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US" altLang="en-US" dirty="0"/>
              <a:t>String Functions : </a:t>
            </a:r>
            <a:r>
              <a:rPr lang="en-US" altLang="en-US" dirty="0" err="1"/>
              <a:t>strcpy</a:t>
            </a:r>
            <a:r>
              <a:rPr lang="en-US" altLang="en-US" dirty="0"/>
              <a:t>()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719792"/>
              </p:ext>
            </p:extLst>
          </p:nvPr>
        </p:nvGraphicFramePr>
        <p:xfrm>
          <a:off x="478560" y="1113183"/>
          <a:ext cx="10979150" cy="369656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316135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4663015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58147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3238414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311947CF-8AA5-47B8-8529-8338C967E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746443"/>
            <a:ext cx="5972432" cy="26145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5C529FB-4E33-49B3-A447-B9092E969A8E}"/>
              </a:ext>
            </a:extLst>
          </p:cNvPr>
          <p:cNvCxnSpPr>
            <a:cxnSpLocks/>
          </p:cNvCxnSpPr>
          <p:nvPr/>
        </p:nvCxnSpPr>
        <p:spPr>
          <a:xfrm>
            <a:off x="914401" y="3473826"/>
            <a:ext cx="564775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49E929-88DC-41EE-80DC-91BCDF484981}"/>
              </a:ext>
            </a:extLst>
          </p:cNvPr>
          <p:cNvCxnSpPr>
            <a:cxnSpLocks/>
          </p:cNvCxnSpPr>
          <p:nvPr/>
        </p:nvCxnSpPr>
        <p:spPr>
          <a:xfrm>
            <a:off x="914401" y="3626226"/>
            <a:ext cx="564775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96EC63E-3ECA-43D5-8518-0FE65A776623}"/>
              </a:ext>
            </a:extLst>
          </p:cNvPr>
          <p:cNvSpPr txBox="1"/>
          <p:nvPr/>
        </p:nvSpPr>
        <p:spPr>
          <a:xfrm>
            <a:off x="1846751" y="1737378"/>
            <a:ext cx="3942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Program </a:t>
            </a:r>
            <a:r>
              <a:rPr lang="en-US" b="1">
                <a:solidFill>
                  <a:schemeClr val="accent3"/>
                </a:solidFill>
              </a:rPr>
              <a:t>of strcpy()</a:t>
            </a:r>
            <a:endParaRPr lang="en-IN" b="1" dirty="0">
              <a:solidFill>
                <a:schemeClr val="accent3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5CB16E3-6239-44F6-AB39-EB42AC71BD22}"/>
              </a:ext>
            </a:extLst>
          </p:cNvPr>
          <p:cNvCxnSpPr>
            <a:cxnSpLocks/>
          </p:cNvCxnSpPr>
          <p:nvPr/>
        </p:nvCxnSpPr>
        <p:spPr>
          <a:xfrm>
            <a:off x="914401" y="3801038"/>
            <a:ext cx="564775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616EACD-A464-401B-9EC5-A032AB10EF95}"/>
              </a:ext>
            </a:extLst>
          </p:cNvPr>
          <p:cNvGrpSpPr/>
          <p:nvPr/>
        </p:nvGrpSpPr>
        <p:grpSpPr>
          <a:xfrm>
            <a:off x="6868283" y="1889778"/>
            <a:ext cx="5957618" cy="1641212"/>
            <a:chOff x="6868283" y="1889778"/>
            <a:chExt cx="5957618" cy="164121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60AC48B-87EA-4630-AEF5-9D6D287475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/>
            <a:stretch/>
          </p:blipFill>
          <p:spPr>
            <a:xfrm>
              <a:off x="6868283" y="1904999"/>
              <a:ext cx="4542612" cy="1625991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7B00153-5481-48A1-9B42-6D3CF696E0EB}"/>
                </a:ext>
              </a:extLst>
            </p:cNvPr>
            <p:cNvSpPr txBox="1"/>
            <p:nvPr/>
          </p:nvSpPr>
          <p:spPr>
            <a:xfrm>
              <a:off x="8882934" y="1889778"/>
              <a:ext cx="3942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accent3"/>
                  </a:solidFill>
                </a:rPr>
                <a:t>Output of strcpy()</a:t>
              </a:r>
              <a:endParaRPr lang="en-IN" b="1" dirty="0">
                <a:solidFill>
                  <a:schemeClr val="accent3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6935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GB" dirty="0"/>
              <a:t>Questions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900647"/>
            <a:ext cx="10979150" cy="5426074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IN"/>
              <a:t>Write </a:t>
            </a:r>
            <a:r>
              <a:rPr lang="en-IN" dirty="0"/>
              <a:t>a program in C++ to search array </a:t>
            </a:r>
            <a:r>
              <a:rPr lang="en-IN"/>
              <a:t>element.[Hint: Iterate for loop through array elements and check if number entered is equal to number entered by user]</a:t>
            </a:r>
            <a:endParaRPr lang="en-IN" dirty="0"/>
          </a:p>
          <a:p>
            <a:pPr>
              <a:lnSpc>
                <a:spcPct val="250000"/>
              </a:lnSpc>
            </a:pPr>
            <a:r>
              <a:rPr lang="en-IN" dirty="0"/>
              <a:t>Write a program in C++ to find </a:t>
            </a:r>
            <a:r>
              <a:rPr lang="en-IN" dirty="0" err="1"/>
              <a:t>find</a:t>
            </a:r>
            <a:r>
              <a:rPr lang="en-IN" dirty="0"/>
              <a:t> largest element in an </a:t>
            </a:r>
            <a:r>
              <a:rPr lang="en-IN"/>
              <a:t>array.[Hint:Initialize max to index zero of array element.Using for loop check if array element is greater than max]</a:t>
            </a:r>
            <a:endParaRPr lang="en-IN" dirty="0"/>
          </a:p>
          <a:p>
            <a:pPr marL="0" indent="0">
              <a:lnSpc>
                <a:spcPct val="250000"/>
              </a:lnSpc>
              <a:buNone/>
            </a:pPr>
            <a:endParaRPr lang="en-US" dirty="0"/>
          </a:p>
          <a:p>
            <a:pPr marL="357188" lvl="1" indent="0">
              <a:buNone/>
            </a:pPr>
            <a:endParaRPr lang="en-IN" altLang="en-US" dirty="0"/>
          </a:p>
        </p:txBody>
      </p:sp>
    </p:spTree>
    <p:extLst>
      <p:ext uri="{BB962C8B-B14F-4D97-AF65-F5344CB8AC3E}">
        <p14:creationId xmlns:p14="http://schemas.microsoft.com/office/powerpoint/2010/main" val="391683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294"/>
    </mc:Choice>
    <mc:Fallback xmlns="">
      <p:transition spd="slow" advTm="3829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75861" y="1954213"/>
            <a:ext cx="5897217" cy="1822657"/>
          </a:xfrm>
        </p:spPr>
        <p:txBody>
          <a:bodyPr/>
          <a:lstStyle/>
          <a:p>
            <a:r>
              <a:rPr lang="en-IN" dirty="0"/>
              <a:t>Unit 01 :</a:t>
            </a:r>
            <a:br>
              <a:rPr lang="en-IN" dirty="0"/>
            </a:br>
            <a:r>
              <a:rPr lang="en-IN" dirty="0"/>
              <a:t>Principles of Object Oriented Programming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5850143" cy="979487"/>
          </a:xfrm>
        </p:spPr>
        <p:txBody>
          <a:bodyPr/>
          <a:lstStyle/>
          <a:p>
            <a:r>
              <a:rPr lang="en-IN"/>
              <a:t>Unit Outcome 03:</a:t>
            </a:r>
            <a:br>
              <a:rPr lang="en-IN"/>
            </a:br>
            <a:r>
              <a:rPr lang="en-IN"/>
              <a:t>Write POP based C++ program using arrays to solve the given problem.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5850143" cy="979487"/>
          </a:xfrm>
        </p:spPr>
        <p:txBody>
          <a:bodyPr/>
          <a:lstStyle/>
          <a:p>
            <a:r>
              <a:rPr lang="en-IN" dirty="0"/>
              <a:t>Learning Outcome 06:</a:t>
            </a:r>
            <a:br>
              <a:rPr lang="en-IN" dirty="0"/>
            </a:br>
            <a:r>
              <a:rPr lang="en-US" dirty="0"/>
              <a:t>To implement POP based C++ program using arrays to solve the given problem.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15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>
            <a:extLst>
              <a:ext uri="{FF2B5EF4-FFF2-40B4-BE49-F238E27FC236}">
                <a16:creationId xmlns:a16="http://schemas.microsoft.com/office/drawing/2014/main" id="{47B26478-7682-4DB2-A0DD-CEA9F19184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altLang="en-US"/>
              <a:t>What we will learn today </a:t>
            </a:r>
          </a:p>
        </p:txBody>
      </p:sp>
      <p:graphicFrame>
        <p:nvGraphicFramePr>
          <p:cNvPr id="38" name="Content Placeholder 20">
            <a:extLst>
              <a:ext uri="{FF2B5EF4-FFF2-40B4-BE49-F238E27FC236}">
                <a16:creationId xmlns:a16="http://schemas.microsoft.com/office/drawing/2014/main" id="{C48B5C5C-37A9-4300-B3C0-F9BE781F2D5E}"/>
              </a:ext>
            </a:extLst>
          </p:cNvPr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1429440820"/>
              </p:ext>
            </p:extLst>
          </p:nvPr>
        </p:nvGraphicFramePr>
        <p:xfrm>
          <a:off x="609600" y="1138238"/>
          <a:ext cx="4824413" cy="487680"/>
        </p:xfrm>
        <a:graphic>
          <a:graphicData uri="http://schemas.openxmlformats.org/drawingml/2006/table">
            <a:tbl>
              <a:tblPr firstRow="1" bandRow="1"/>
              <a:tblGrid>
                <a:gridCol w="604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0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1.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US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Implementing POP based C++ program using arrays to solve the given problem.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EYInterstate Light" panose="02000506000000020004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2740916-D1BA-4BAB-829F-7597C2BE72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34225" y="3813175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N" dirty="0"/>
              <a:t>Prerana Jalgaonkar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99402F2-BC60-4F1A-A271-032A317F6EB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34225" y="4056063"/>
            <a:ext cx="4752975" cy="373062"/>
          </a:xfrm>
        </p:spPr>
        <p:txBody>
          <a:bodyPr rtlCol="0">
            <a:noAutofit/>
          </a:bodyPr>
          <a:lstStyle/>
          <a:p>
            <a:r>
              <a:rPr lang="en-IN" dirty="0"/>
              <a:t>Lecturer, Department of Information Technology[NBA Accredited],</a:t>
            </a:r>
          </a:p>
          <a:p>
            <a:r>
              <a:rPr lang="en-IN" dirty="0" err="1"/>
              <a:t>Vidyalankar</a:t>
            </a:r>
            <a:r>
              <a:rPr lang="en-IN" dirty="0"/>
              <a:t> Polytechnic, Mumbai</a:t>
            </a:r>
          </a:p>
        </p:txBody>
      </p:sp>
      <p:sp>
        <p:nvSpPr>
          <p:cNvPr id="34839" name="Text Placeholder 15">
            <a:extLst>
              <a:ext uri="{FF2B5EF4-FFF2-40B4-BE49-F238E27FC236}">
                <a16:creationId xmlns:a16="http://schemas.microsoft.com/office/drawing/2014/main" id="{F2062C3C-4A14-48CB-94FD-D1CBFD5A4852}"/>
              </a:ext>
            </a:extLst>
          </p:cNvPr>
          <p:cNvSpPr>
            <a:spLocks noGrp="1" noChangeArrowheads="1"/>
          </p:cNvSpPr>
          <p:nvPr>
            <p:ph type="body" sz="quarter" idx="17"/>
          </p:nvPr>
        </p:nvSpPr>
        <p:spPr>
          <a:xfrm>
            <a:off x="6122988" y="1138238"/>
            <a:ext cx="5465762" cy="373062"/>
          </a:xfrm>
        </p:spPr>
        <p:txBody>
          <a:bodyPr/>
          <a:lstStyle/>
          <a:p>
            <a:r>
              <a:rPr lang="en-IN" altLang="en-US"/>
              <a:t>Key takeaways</a:t>
            </a:r>
          </a:p>
        </p:txBody>
      </p:sp>
      <p:sp>
        <p:nvSpPr>
          <p:cNvPr id="34840" name="Text Placeholder 16">
            <a:extLst>
              <a:ext uri="{FF2B5EF4-FFF2-40B4-BE49-F238E27FC236}">
                <a16:creationId xmlns:a16="http://schemas.microsoft.com/office/drawing/2014/main" id="{E00BD35B-33D3-415A-894E-7900A53E5F29}"/>
              </a:ext>
            </a:extLst>
          </p:cNvPr>
          <p:cNvSpPr>
            <a:spLocks noGrp="1" noChangeArrowheads="1"/>
          </p:cNvSpPr>
          <p:nvPr>
            <p:ph type="body" sz="quarter" idx="18"/>
          </p:nvPr>
        </p:nvSpPr>
        <p:spPr>
          <a:xfrm>
            <a:off x="6122988" y="1635125"/>
            <a:ext cx="5465762" cy="1611313"/>
          </a:xfrm>
        </p:spPr>
        <p:txBody>
          <a:bodyPr/>
          <a:lstStyle/>
          <a:p>
            <a:r>
              <a:rPr lang="en-US" dirty="0">
                <a:latin typeface="EYInterstate Light" panose="02000506000000020004" pitchFamily="2" charset="0"/>
              </a:rPr>
              <a:t>Implementing POP based C++ program using arrays to solve the given problem.</a:t>
            </a:r>
            <a:endParaRPr lang="en-GB" dirty="0">
              <a:latin typeface="EYInterstate Light" panose="02000506000000020004" pitchFamily="2" charset="0"/>
            </a:endParaRPr>
          </a:p>
        </p:txBody>
      </p:sp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9793FE34-7C5C-439B-91C5-6C9819D3F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191" y="3845255"/>
            <a:ext cx="1280175" cy="4216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2C69C022-BCE9-4329-BCB4-1DC383BE26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altLang="en-US"/>
              <a:t>Concept Map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3AB74888-FB37-4F64-8E31-FC098CA80C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r>
              <a:rPr lang="en-US" dirty="0">
                <a:latin typeface="EYInterstate Light" panose="02000506000000020004" pitchFamily="2" charset="0"/>
              </a:rPr>
              <a:t>Implementing POP based C++ program using arrays to solve the given problem.</a:t>
            </a:r>
            <a:endParaRPr lang="en-GB" dirty="0">
              <a:latin typeface="EYInterstate Light" panose="02000506000000020004" pitchFamily="2" charset="0"/>
            </a:endParaRPr>
          </a:p>
          <a:p>
            <a:pPr marL="0" indent="0">
              <a:lnSpc>
                <a:spcPct val="200000"/>
              </a:lnSpc>
              <a:buNone/>
            </a:pPr>
            <a:endParaRPr lang="en-IN" altLang="en-US" dirty="0"/>
          </a:p>
          <a:p>
            <a:pPr marL="0" indent="0">
              <a:buNone/>
            </a:pPr>
            <a:endParaRPr lang="en-IN" altLang="en-US" dirty="0"/>
          </a:p>
          <a:p>
            <a:pPr marL="0" indent="0">
              <a:buNone/>
            </a:pPr>
            <a:endParaRPr lang="en-IN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FEC23C-5DE1-4A09-A933-486CD0FBF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9287" y="1766887"/>
            <a:ext cx="5819775" cy="33242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Array Initialization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937464"/>
              </p:ext>
            </p:extLst>
          </p:nvPr>
        </p:nvGraphicFramePr>
        <p:xfrm>
          <a:off x="609600" y="1592897"/>
          <a:ext cx="10848110" cy="466935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424055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424055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02436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266922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2DB93F65-3978-4500-B82E-19DB07C604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641" y="2493089"/>
            <a:ext cx="5169830" cy="28210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3C7AF3-18D2-4AC4-B033-A605CC2764CA}"/>
              </a:ext>
            </a:extLst>
          </p:cNvPr>
          <p:cNvSpPr txBox="1"/>
          <p:nvPr/>
        </p:nvSpPr>
        <p:spPr>
          <a:xfrm>
            <a:off x="2760894" y="2493089"/>
            <a:ext cx="2615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Program of Initializing array</a:t>
            </a:r>
            <a:endParaRPr lang="en-IN" sz="1600" b="1" dirty="0">
              <a:solidFill>
                <a:schemeClr val="accent3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9FDE53-8214-49E9-B4B2-82ECC767D09A}"/>
              </a:ext>
            </a:extLst>
          </p:cNvPr>
          <p:cNvSpPr txBox="1"/>
          <p:nvPr/>
        </p:nvSpPr>
        <p:spPr>
          <a:xfrm>
            <a:off x="3843130" y="3676802"/>
            <a:ext cx="2198382" cy="248017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600" b="1" dirty="0">
                <a:solidFill>
                  <a:schemeClr val="accent3"/>
                </a:solidFill>
              </a:rPr>
              <a:t>//Array Initialization</a:t>
            </a:r>
            <a:endParaRPr lang="en-IN" sz="1600" b="1" dirty="0" err="1">
              <a:solidFill>
                <a:schemeClr val="accent3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6B53F5-85AF-475C-B8B9-49B41C6372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0307" y="2493089"/>
            <a:ext cx="5058608" cy="19596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Left Brace 2">
            <a:extLst>
              <a:ext uri="{FF2B5EF4-FFF2-40B4-BE49-F238E27FC236}">
                <a16:creationId xmlns:a16="http://schemas.microsoft.com/office/drawing/2014/main" id="{A2461978-242E-4064-A74A-183D92BB7554}"/>
              </a:ext>
            </a:extLst>
          </p:cNvPr>
          <p:cNvSpPr/>
          <p:nvPr/>
        </p:nvSpPr>
        <p:spPr>
          <a:xfrm>
            <a:off x="1331259" y="4034118"/>
            <a:ext cx="376517" cy="685800"/>
          </a:xfrm>
          <a:prstGeom prst="leftBrace">
            <a:avLst/>
          </a:prstGeom>
          <a:ln w="381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3EDA0B-D886-4590-8AD3-72F07DCE5284}"/>
              </a:ext>
            </a:extLst>
          </p:cNvPr>
          <p:cNvSpPr txBox="1"/>
          <p:nvPr/>
        </p:nvSpPr>
        <p:spPr>
          <a:xfrm>
            <a:off x="8663796" y="2505106"/>
            <a:ext cx="2615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3"/>
                </a:solidFill>
              </a:rPr>
              <a:t>Output </a:t>
            </a:r>
            <a:r>
              <a:rPr lang="en-US" sz="1600" b="1" dirty="0">
                <a:solidFill>
                  <a:schemeClr val="accent3"/>
                </a:solidFill>
              </a:rPr>
              <a:t>of Initializing array</a:t>
            </a:r>
            <a:endParaRPr lang="en-IN" sz="1600" b="1" dirty="0">
              <a:solidFill>
                <a:schemeClr val="accent3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9023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3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Accessing array elements in C++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222145"/>
              </p:ext>
            </p:extLst>
          </p:nvPr>
        </p:nvGraphicFramePr>
        <p:xfrm>
          <a:off x="609600" y="1253683"/>
          <a:ext cx="11115368" cy="495538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557684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557684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27088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528299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3DE906DB-6659-4D0E-82F5-475FE76CD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665" y="1946027"/>
            <a:ext cx="5389537" cy="36582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C898FF-05C2-43B1-B052-76C9E4D5F5D5}"/>
              </a:ext>
            </a:extLst>
          </p:cNvPr>
          <p:cNvSpPr txBox="1"/>
          <p:nvPr/>
        </p:nvSpPr>
        <p:spPr>
          <a:xfrm>
            <a:off x="2610678" y="2955235"/>
            <a:ext cx="3488497" cy="22166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400" b="1" dirty="0">
                <a:solidFill>
                  <a:schemeClr val="accent4"/>
                </a:solidFill>
              </a:rPr>
              <a:t>// a is an array of 10 elements</a:t>
            </a:r>
            <a:endParaRPr lang="en-IN" sz="1400" b="1" dirty="0" err="1">
              <a:solidFill>
                <a:schemeClr val="accent4"/>
              </a:solidFill>
            </a:endParaRPr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182550AB-0C6E-498C-8B48-0A4DCA0211C7}"/>
              </a:ext>
            </a:extLst>
          </p:cNvPr>
          <p:cNvSpPr/>
          <p:nvPr/>
        </p:nvSpPr>
        <p:spPr>
          <a:xfrm>
            <a:off x="1196788" y="3429000"/>
            <a:ext cx="309283" cy="605118"/>
          </a:xfrm>
          <a:prstGeom prst="leftBrace">
            <a:avLst/>
          </a:prstGeom>
          <a:ln w="38100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080BD4DC-232F-46E2-ACCF-F38F877097A5}"/>
              </a:ext>
            </a:extLst>
          </p:cNvPr>
          <p:cNvSpPr/>
          <p:nvPr/>
        </p:nvSpPr>
        <p:spPr>
          <a:xfrm>
            <a:off x="1237130" y="4403563"/>
            <a:ext cx="268941" cy="719766"/>
          </a:xfrm>
          <a:prstGeom prst="leftBrace">
            <a:avLst/>
          </a:prstGeom>
          <a:ln w="38100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EC388-AA74-46D1-812B-09FEA04E6472}"/>
              </a:ext>
            </a:extLst>
          </p:cNvPr>
          <p:cNvSpPr txBox="1"/>
          <p:nvPr/>
        </p:nvSpPr>
        <p:spPr>
          <a:xfrm>
            <a:off x="3047366" y="1928670"/>
            <a:ext cx="2615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Program of Initializing array</a:t>
            </a:r>
            <a:endParaRPr lang="en-IN" sz="1600" b="1" dirty="0">
              <a:solidFill>
                <a:schemeClr val="accent3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427FC2A-FF84-4FDB-B047-ECDB0DF871FB}"/>
              </a:ext>
            </a:extLst>
          </p:cNvPr>
          <p:cNvGrpSpPr/>
          <p:nvPr/>
        </p:nvGrpSpPr>
        <p:grpSpPr>
          <a:xfrm>
            <a:off x="2910981" y="1946027"/>
            <a:ext cx="7783704" cy="3926532"/>
            <a:chOff x="2910981" y="1946027"/>
            <a:chExt cx="7783704" cy="392653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6785513-00CC-42F3-9598-278A8B9873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76755" y="1946027"/>
              <a:ext cx="3805715" cy="3926532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00E7505-D3B4-456F-BC04-CD8BA6CE766A}"/>
                </a:ext>
              </a:extLst>
            </p:cNvPr>
            <p:cNvSpPr txBox="1"/>
            <p:nvPr/>
          </p:nvSpPr>
          <p:spPr>
            <a:xfrm>
              <a:off x="2910981" y="4790661"/>
              <a:ext cx="3488497" cy="221664"/>
            </a:xfrm>
            <a:prstGeom prst="rect">
              <a:avLst/>
            </a:prstGeom>
            <a:noFill/>
          </p:spPr>
          <p:txBody>
            <a:bodyPr wrap="square" lIns="0" tIns="36576" rIns="0" bIns="0" rtlCol="0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  <a:buClr>
                  <a:schemeClr val="accent2"/>
                </a:buClr>
                <a:buSzPct val="70000"/>
              </a:pPr>
              <a:r>
                <a:rPr lang="en-US" sz="1400" b="1" dirty="0">
                  <a:solidFill>
                    <a:schemeClr val="accent4"/>
                  </a:solidFill>
                </a:rPr>
                <a:t>// </a:t>
              </a:r>
              <a:r>
                <a:rPr lang="en-US" sz="1400" b="1">
                  <a:solidFill>
                    <a:schemeClr val="accent4"/>
                  </a:solidFill>
                </a:rPr>
                <a:t>each array </a:t>
              </a:r>
              <a:r>
                <a:rPr lang="en-US" sz="1400" b="1" dirty="0">
                  <a:solidFill>
                    <a:schemeClr val="accent4"/>
                  </a:solidFill>
                </a:rPr>
                <a:t>element on new line</a:t>
              </a:r>
              <a:endParaRPr lang="en-IN" sz="1400" b="1" dirty="0" err="1">
                <a:solidFill>
                  <a:schemeClr val="accent4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0CC526F-DEF3-4DBA-82EB-45FF44F2F4BC}"/>
                </a:ext>
              </a:extLst>
            </p:cNvPr>
            <p:cNvSpPr txBox="1"/>
            <p:nvPr/>
          </p:nvSpPr>
          <p:spPr>
            <a:xfrm>
              <a:off x="8079566" y="2493089"/>
              <a:ext cx="26151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>
                  <a:solidFill>
                    <a:schemeClr val="accent3"/>
                  </a:solidFill>
                </a:rPr>
                <a:t>Output of </a:t>
              </a:r>
              <a:r>
                <a:rPr lang="en-US" sz="1600" b="1" dirty="0">
                  <a:solidFill>
                    <a:schemeClr val="accent3"/>
                  </a:solidFill>
                </a:rPr>
                <a:t>Initializing array</a:t>
              </a:r>
              <a:endParaRPr lang="en-IN" sz="1600" b="1" dirty="0">
                <a:solidFill>
                  <a:schemeClr val="accent3"/>
                </a:solidFill>
              </a:endParaRPr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288B8CE-27FF-4593-A1AA-BB17F12CC9D4}"/>
              </a:ext>
            </a:extLst>
          </p:cNvPr>
          <p:cNvCxnSpPr/>
          <p:nvPr/>
        </p:nvCxnSpPr>
        <p:spPr>
          <a:xfrm>
            <a:off x="1037968" y="3229964"/>
            <a:ext cx="468103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54717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  <p:bldP spid="9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US" altLang="en-US" dirty="0"/>
              <a:t>Write a program in C++ to display sum and average of an array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61007"/>
              </p:ext>
            </p:extLst>
          </p:nvPr>
        </p:nvGraphicFramePr>
        <p:xfrm>
          <a:off x="478560" y="1113183"/>
          <a:ext cx="10979150" cy="51490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489575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489575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43781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705291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D6996E7B-E9A1-4FBF-8AFD-657E076D82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742361"/>
            <a:ext cx="5049078" cy="43520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51527D-7A95-46FB-AC1D-2F81E7FC0B32}"/>
              </a:ext>
            </a:extLst>
          </p:cNvPr>
          <p:cNvSpPr txBox="1"/>
          <p:nvPr/>
        </p:nvSpPr>
        <p:spPr>
          <a:xfrm>
            <a:off x="1846751" y="1737378"/>
            <a:ext cx="3942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Program of </a:t>
            </a:r>
            <a:r>
              <a:rPr lang="en-US" b="1">
                <a:solidFill>
                  <a:schemeClr val="accent3"/>
                </a:solidFill>
              </a:rPr>
              <a:t>printing sum </a:t>
            </a:r>
            <a:r>
              <a:rPr lang="en-US" b="1" dirty="0">
                <a:solidFill>
                  <a:schemeClr val="accent3"/>
                </a:solidFill>
              </a:rPr>
              <a:t>and average</a:t>
            </a:r>
            <a:endParaRPr lang="en-IN" b="1" dirty="0">
              <a:solidFill>
                <a:schemeClr val="accent3"/>
              </a:solidFill>
            </a:endParaRP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EB3D6B8B-ACC2-421B-8938-94C14ECE9E73}"/>
              </a:ext>
            </a:extLst>
          </p:cNvPr>
          <p:cNvSpPr/>
          <p:nvPr/>
        </p:nvSpPr>
        <p:spPr>
          <a:xfrm>
            <a:off x="983517" y="4263063"/>
            <a:ext cx="583871" cy="615151"/>
          </a:xfrm>
          <a:prstGeom prst="leftBrac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1BADA285-5537-4F4F-BFF1-6F7DDB1747AD}"/>
              </a:ext>
            </a:extLst>
          </p:cNvPr>
          <p:cNvSpPr/>
          <p:nvPr/>
        </p:nvSpPr>
        <p:spPr>
          <a:xfrm>
            <a:off x="1196788" y="3429000"/>
            <a:ext cx="309283" cy="605118"/>
          </a:xfrm>
          <a:prstGeom prst="leftBrace">
            <a:avLst/>
          </a:prstGeom>
          <a:ln w="38100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5C81B9D-8EEF-463B-A041-9B76FF316BCD}"/>
              </a:ext>
            </a:extLst>
          </p:cNvPr>
          <p:cNvCxnSpPr/>
          <p:nvPr/>
        </p:nvCxnSpPr>
        <p:spPr>
          <a:xfrm>
            <a:off x="969264" y="3210086"/>
            <a:ext cx="583871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CE3C983-9837-41A9-B533-1021CC3BDDC5}"/>
              </a:ext>
            </a:extLst>
          </p:cNvPr>
          <p:cNvCxnSpPr/>
          <p:nvPr/>
        </p:nvCxnSpPr>
        <p:spPr>
          <a:xfrm>
            <a:off x="983517" y="5081558"/>
            <a:ext cx="583871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7A90D6A-CCD6-41E0-B970-721F7ACD921F}"/>
              </a:ext>
            </a:extLst>
          </p:cNvPr>
          <p:cNvGrpSpPr/>
          <p:nvPr/>
        </p:nvGrpSpPr>
        <p:grpSpPr>
          <a:xfrm>
            <a:off x="969264" y="2222859"/>
            <a:ext cx="10488446" cy="3340283"/>
            <a:chOff x="969264" y="2222859"/>
            <a:chExt cx="10488446" cy="334028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074241C-310C-44B8-B965-33600DAD3F36}"/>
                </a:ext>
              </a:extLst>
            </p:cNvPr>
            <p:cNvGrpSpPr/>
            <p:nvPr/>
          </p:nvGrpSpPr>
          <p:grpSpPr>
            <a:xfrm>
              <a:off x="6274559" y="2222859"/>
              <a:ext cx="5183151" cy="2412281"/>
              <a:chOff x="6274559" y="2222859"/>
              <a:chExt cx="5183151" cy="2412281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DF24CAC9-6986-43A6-9DA6-12458A399D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74559" y="2222859"/>
                <a:ext cx="4971790" cy="2412281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804F4BC-4FE1-458B-B289-C1C7AF2B1C13}"/>
                  </a:ext>
                </a:extLst>
              </p:cNvPr>
              <p:cNvSpPr txBox="1"/>
              <p:nvPr/>
            </p:nvSpPr>
            <p:spPr>
              <a:xfrm>
                <a:off x="7514743" y="2840754"/>
                <a:ext cx="39429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>
                    <a:solidFill>
                      <a:schemeClr val="accent3"/>
                    </a:solidFill>
                  </a:rPr>
                  <a:t>Output </a:t>
                </a:r>
                <a:r>
                  <a:rPr lang="en-US" b="1" dirty="0">
                    <a:solidFill>
                      <a:schemeClr val="accent3"/>
                    </a:solidFill>
                  </a:rPr>
                  <a:t>of </a:t>
                </a:r>
                <a:r>
                  <a:rPr lang="en-US" b="1">
                    <a:solidFill>
                      <a:schemeClr val="accent3"/>
                    </a:solidFill>
                  </a:rPr>
                  <a:t>printing sum </a:t>
                </a:r>
                <a:r>
                  <a:rPr lang="en-US" b="1" dirty="0">
                    <a:solidFill>
                      <a:schemeClr val="accent3"/>
                    </a:solidFill>
                  </a:rPr>
                  <a:t>and average</a:t>
                </a:r>
                <a:endParaRPr lang="en-IN" b="1" dirty="0">
                  <a:solidFill>
                    <a:schemeClr val="accent3"/>
                  </a:solidFill>
                </a:endParaRPr>
              </a:p>
            </p:txBody>
          </p:sp>
        </p:grp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1DBC6D8-AE91-44A3-B045-A7D7F44B9A05}"/>
                </a:ext>
              </a:extLst>
            </p:cNvPr>
            <p:cNvCxnSpPr/>
            <p:nvPr/>
          </p:nvCxnSpPr>
          <p:spPr>
            <a:xfrm>
              <a:off x="969264" y="5563142"/>
              <a:ext cx="583871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C2FBD46-7F98-4F0C-AFE6-3BB34FDB91F7}"/>
              </a:ext>
            </a:extLst>
          </p:cNvPr>
          <p:cNvSpPr txBox="1"/>
          <p:nvPr/>
        </p:nvSpPr>
        <p:spPr>
          <a:xfrm>
            <a:off x="3310128" y="5184475"/>
            <a:ext cx="2011680" cy="22166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400" b="1">
                <a:solidFill>
                  <a:schemeClr val="bg1"/>
                </a:solidFill>
              </a:rPr>
              <a:t>//Average is calculated</a:t>
            </a:r>
            <a:endParaRPr lang="en-IN" sz="1400" b="1" dirty="0" err="1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043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animBg="1"/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4.8|1|3|4.7|15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4|0.9|6.2|16.2|17|15|14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8|1.8|30.8|5.1|16.9|5|6.5|8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6|2.6|7.2|3.6|5.1|22.3|12.9|7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3|1.6|6.5|1.5|24.1|1.7|22.7|42.7|1|1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7|1.9|12.7|10.3|3.2|6.5"/>
</p:tagLst>
</file>

<file path=ppt/theme/theme1.xml><?xml version="1.0" encoding="utf-8"?>
<a:theme xmlns:a="http://schemas.openxmlformats.org/drawingml/2006/main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SBTE PPT Template 3.pptx" id="{BBA135F3-5F53-4525-9D4F-BC06AED73DC6}" vid="{BF8DEA8A-F234-4E32-ACEC-2D9DB85CAB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MSBTE PPT Template 3</Template>
  <TotalTime>0</TotalTime>
  <Words>527</Words>
  <Application>Microsoft Office PowerPoint</Application>
  <PresentationFormat>Custom</PresentationFormat>
  <Paragraphs>116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 Light</vt:lpstr>
      <vt:lpstr>EYInterstate Light</vt:lpstr>
      <vt:lpstr>Georgia</vt:lpstr>
      <vt:lpstr>EY light background</vt:lpstr>
      <vt:lpstr>CO_IF_22316_UO3</vt:lpstr>
      <vt:lpstr>Unit 01 : Principles of Object Oriented Programming</vt:lpstr>
      <vt:lpstr>Unit Outcome 03: Write POP based C++ program using arrays to solve the given problem.</vt:lpstr>
      <vt:lpstr>Learning Outcome 06: To implement POP based C++ program using arrays to solve the given problem.</vt:lpstr>
      <vt:lpstr>What we will learn today </vt:lpstr>
      <vt:lpstr>Concept Map</vt:lpstr>
      <vt:lpstr>Array Initialization</vt:lpstr>
      <vt:lpstr>Accessing array elements in C++</vt:lpstr>
      <vt:lpstr>Write a program in C++ to display sum and average of an array</vt:lpstr>
      <vt:lpstr>Accessing 2-Dimensional array Elements</vt:lpstr>
      <vt:lpstr>String Functions : strcmp()</vt:lpstr>
      <vt:lpstr>String Functions : strcpy()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2020-07-03T15:27:40Z</dcterms:created>
  <dcterms:modified xsi:type="dcterms:W3CDTF">2020-07-25T03:35:03Z</dcterms:modified>
  <cp:contentStatus/>
</cp:coreProperties>
</file>